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xml" PartName="/ppt/slides/slide4.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Lst>
  <p:sldSz cy="5143500" cx="9144000"/>
  <p:notesSz cx="6858000" cy="9144000"/>
  <p:embeddedFontLst>
    <p:embeddedFont>
      <p:font typeface="Amatic SC"/>
      <p:regular r:id="rId12"/>
      <p:bold r:id="rId13"/>
    </p:embeddedFont>
    <p:embeddedFont>
      <p:font typeface="Source Code Pro"/>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AmaticSC-bold.fntdata"/><Relationship Id="rId12" Type="http://schemas.openxmlformats.org/officeDocument/2006/relationships/font" Target="fonts/AmaticSC-regular.fntdata"/><Relationship Id="rId1" Type="http://schemas.openxmlformats.org/officeDocument/2006/relationships/theme" Target="theme/theme.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notesMaster" Target="notesMasters/notesMaster.xml"/><Relationship Id="rId9" Type="http://schemas.openxmlformats.org/officeDocument/2006/relationships/slide" Target="slides/slide4.xml"/><Relationship Id="rId15" Type="http://schemas.openxmlformats.org/officeDocument/2006/relationships/font" Target="fonts/SourceCodePro-bold.fntdata"/><Relationship Id="rId14" Type="http://schemas.openxmlformats.org/officeDocument/2006/relationships/font" Target="fonts/SourceCodePro-regular.fntdata"/><Relationship Id="rId5" Type="http://schemas.openxmlformats.org/officeDocument/2006/relationships/slide" Target="slides/slide.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11" name="Shape 11"/>
          <p:cNvSpPr txBox="1"/>
          <p:nvPr>
            <p:ph type="ctrTitle"/>
          </p:nvPr>
        </p:nvSpPr>
        <p:spPr>
          <a:xfrm>
            <a:off x="311700" y="392150"/>
            <a:ext cx="8520599" cy="2690399"/>
          </a:xfrm>
          <a:prstGeom prst="rect">
            <a:avLst/>
          </a:prstGeom>
        </p:spPr>
        <p:txBody>
          <a:bodyPr anchorCtr="0" anchor="ctr" bIns="91425" lIns="91425" rIns="91425" tIns="91425"/>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p:txBody>
      </p:sp>
      <p:sp>
        <p:nvSpPr>
          <p:cNvPr id="12" name="Shape 12"/>
          <p:cNvSpPr txBox="1"/>
          <p:nvPr>
            <p:ph idx="1" type="subTitle"/>
          </p:nvPr>
        </p:nvSpPr>
        <p:spPr>
          <a:xfrm>
            <a:off x="311700" y="3890400"/>
            <a:ext cx="8520599" cy="706200"/>
          </a:xfrm>
          <a:prstGeom prst="rect">
            <a:avLst/>
          </a:prstGeom>
        </p:spPr>
        <p:txBody>
          <a:bodyPr anchorCtr="0" anchor="ctr" bIns="91425" lIns="91425" rIns="91425" tIns="91425"/>
          <a:lstStyle>
            <a:lvl1pPr lvl="0" algn="ctr">
              <a:lnSpc>
                <a:spcPct val="100000"/>
              </a:lnSpc>
              <a:spcBef>
                <a:spcPts val="0"/>
              </a:spcBef>
              <a:spcAft>
                <a:spcPts val="0"/>
              </a:spcAft>
              <a:buClr>
                <a:schemeClr val="accent1"/>
              </a:buClr>
              <a:buSzPct val="100000"/>
              <a:buNone/>
              <a:defRPr b="1" sz="2100">
                <a:solidFill>
                  <a:schemeClr val="accent1"/>
                </a:solidFill>
              </a:defRPr>
            </a:lvl1pPr>
            <a:lvl2pPr lvl="1" algn="ctr">
              <a:lnSpc>
                <a:spcPct val="100000"/>
              </a:lnSpc>
              <a:spcBef>
                <a:spcPts val="0"/>
              </a:spcBef>
              <a:spcAft>
                <a:spcPts val="0"/>
              </a:spcAft>
              <a:buClr>
                <a:schemeClr val="accent1"/>
              </a:buClr>
              <a:buSzPct val="100000"/>
              <a:buNone/>
              <a:defRPr b="1" sz="2100">
                <a:solidFill>
                  <a:schemeClr val="accent1"/>
                </a:solidFill>
              </a:defRPr>
            </a:lvl2pPr>
            <a:lvl3pPr lvl="2" algn="ctr">
              <a:lnSpc>
                <a:spcPct val="100000"/>
              </a:lnSpc>
              <a:spcBef>
                <a:spcPts val="0"/>
              </a:spcBef>
              <a:spcAft>
                <a:spcPts val="0"/>
              </a:spcAft>
              <a:buClr>
                <a:schemeClr val="accent1"/>
              </a:buClr>
              <a:buSzPct val="100000"/>
              <a:buNone/>
              <a:defRPr b="1" sz="2100">
                <a:solidFill>
                  <a:schemeClr val="accent1"/>
                </a:solidFill>
              </a:defRPr>
            </a:lvl3pPr>
            <a:lvl4pPr lvl="3" algn="ctr">
              <a:lnSpc>
                <a:spcPct val="100000"/>
              </a:lnSpc>
              <a:spcBef>
                <a:spcPts val="0"/>
              </a:spcBef>
              <a:spcAft>
                <a:spcPts val="0"/>
              </a:spcAft>
              <a:buClr>
                <a:schemeClr val="accent1"/>
              </a:buClr>
              <a:buSzPct val="100000"/>
              <a:buNone/>
              <a:defRPr b="1" sz="2100">
                <a:solidFill>
                  <a:schemeClr val="accent1"/>
                </a:solidFill>
              </a:defRPr>
            </a:lvl4pPr>
            <a:lvl5pPr lvl="4" algn="ctr">
              <a:lnSpc>
                <a:spcPct val="100000"/>
              </a:lnSpc>
              <a:spcBef>
                <a:spcPts val="0"/>
              </a:spcBef>
              <a:spcAft>
                <a:spcPts val="0"/>
              </a:spcAft>
              <a:buClr>
                <a:schemeClr val="accent1"/>
              </a:buClr>
              <a:buSzPct val="100000"/>
              <a:buNone/>
              <a:defRPr b="1" sz="2100">
                <a:solidFill>
                  <a:schemeClr val="accent1"/>
                </a:solidFill>
              </a:defRPr>
            </a:lvl5pPr>
            <a:lvl6pPr lvl="5" algn="ctr">
              <a:lnSpc>
                <a:spcPct val="100000"/>
              </a:lnSpc>
              <a:spcBef>
                <a:spcPts val="0"/>
              </a:spcBef>
              <a:spcAft>
                <a:spcPts val="0"/>
              </a:spcAft>
              <a:buClr>
                <a:schemeClr val="accent1"/>
              </a:buClr>
              <a:buSzPct val="100000"/>
              <a:buNone/>
              <a:defRPr b="1" sz="2100">
                <a:solidFill>
                  <a:schemeClr val="accent1"/>
                </a:solidFill>
              </a:defRPr>
            </a:lvl6pPr>
            <a:lvl7pPr lvl="6" algn="ctr">
              <a:lnSpc>
                <a:spcPct val="100000"/>
              </a:lnSpc>
              <a:spcBef>
                <a:spcPts val="0"/>
              </a:spcBef>
              <a:spcAft>
                <a:spcPts val="0"/>
              </a:spcAft>
              <a:buClr>
                <a:schemeClr val="accent1"/>
              </a:buClr>
              <a:buSzPct val="100000"/>
              <a:buNone/>
              <a:defRPr b="1" sz="2100">
                <a:solidFill>
                  <a:schemeClr val="accent1"/>
                </a:solidFill>
              </a:defRPr>
            </a:lvl7pPr>
            <a:lvl8pPr lvl="7" algn="ctr">
              <a:lnSpc>
                <a:spcPct val="100000"/>
              </a:lnSpc>
              <a:spcBef>
                <a:spcPts val="0"/>
              </a:spcBef>
              <a:spcAft>
                <a:spcPts val="0"/>
              </a:spcAft>
              <a:buClr>
                <a:schemeClr val="accent1"/>
              </a:buClr>
              <a:buSzPct val="100000"/>
              <a:buNone/>
              <a:defRPr b="1" sz="2100">
                <a:solidFill>
                  <a:schemeClr val="accent1"/>
                </a:solidFill>
              </a:defRPr>
            </a:lvl8pPr>
            <a:lvl9pPr lvl="8" algn="ctr">
              <a:lnSpc>
                <a:spcPct val="100000"/>
              </a:lnSpc>
              <a:spcBef>
                <a:spcPts val="0"/>
              </a:spcBef>
              <a:spcAft>
                <a:spcPts val="0"/>
              </a:spcAft>
              <a:buClr>
                <a:schemeClr val="accent1"/>
              </a:buClr>
              <a:buSzPct val="100000"/>
              <a:buNone/>
              <a:defRPr b="1" sz="2100">
                <a:solidFill>
                  <a:schemeClr val="accent1"/>
                </a:solidFill>
              </a:defRPr>
            </a:lvl9pPr>
          </a:lstStyle>
          <a:p/>
        </p:txBody>
      </p:sp>
      <p:sp>
        <p:nvSpPr>
          <p:cNvPr id="13" name="Shape 1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4" name="Shape 14"/>
        <p:cNvGrpSpPr/>
        <p:nvPr/>
      </p:nvGrpSpPr>
      <p:grpSpPr>
        <a:xfrm>
          <a:off x="0" y="0"/>
          <a:ext cx="0" cy="0"/>
          <a:chOff x="0" y="0"/>
          <a:chExt cx="0" cy="0"/>
        </a:xfrm>
      </p:grpSpPr>
      <p:sp>
        <p:nvSpPr>
          <p:cNvPr id="15" name="Shape 15"/>
          <p:cNvSpPr txBox="1"/>
          <p:nvPr>
            <p:ph type="title"/>
          </p:nvPr>
        </p:nvSpPr>
        <p:spPr>
          <a:xfrm>
            <a:off x="2802750" y="802500"/>
            <a:ext cx="3538499" cy="3538499"/>
          </a:xfrm>
          <a:prstGeom prst="rect">
            <a:avLst/>
          </a:prstGeom>
          <a:solidFill>
            <a:srgbClr val="FFFFFF"/>
          </a:solidFill>
        </p:spPr>
        <p:txBody>
          <a:bodyPr anchorCtr="0" anchor="ctr"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6" name="Shape 16"/>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txBox="1"/>
          <p:nvPr>
            <p:ph type="title"/>
          </p:nvPr>
        </p:nvSpPr>
        <p:spPr>
          <a:xfrm>
            <a:off x="311700" y="292850"/>
            <a:ext cx="8520599" cy="8009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 type="body"/>
          </p:nvPr>
        </p:nvSpPr>
        <p:spPr>
          <a:xfrm>
            <a:off x="311700" y="1228675"/>
            <a:ext cx="8520599" cy="33401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311700" y="292850"/>
            <a:ext cx="8520599" cy="8009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228675"/>
            <a:ext cx="3999899" cy="3340199"/>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2" type="body"/>
          </p:nvPr>
        </p:nvSpPr>
        <p:spPr>
          <a:xfrm>
            <a:off x="4832400" y="1228675"/>
            <a:ext cx="3999899" cy="3340199"/>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5" name="Shape 2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304800" y="309350"/>
            <a:ext cx="8537700" cy="748200"/>
          </a:xfrm>
          <a:prstGeom prst="rect">
            <a:avLst/>
          </a:prstGeom>
        </p:spPr>
        <p:txBody>
          <a:bodyPr anchorCtr="0" anchor="t" bIns="91425" lIns="91425" rIns="91425" tIns="91425"/>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p:txBody>
      </p:sp>
      <p:sp>
        <p:nvSpPr>
          <p:cNvPr id="28" name="Shape 2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31" name="Shape 31"/>
          <p:cNvSpPr txBox="1"/>
          <p:nvPr>
            <p:ph idx="1" type="body"/>
          </p:nvPr>
        </p:nvSpPr>
        <p:spPr>
          <a:xfrm>
            <a:off x="311700" y="1389600"/>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2" name="Shape 3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33" name="Shape 33"/>
        <p:cNvGrpSpPr/>
        <p:nvPr/>
      </p:nvGrpSpPr>
      <p:grpSpPr>
        <a:xfrm>
          <a:off x="0" y="0"/>
          <a:ext cx="0" cy="0"/>
          <a:chOff x="0" y="0"/>
          <a:chExt cx="0" cy="0"/>
        </a:xfrm>
      </p:grpSpPr>
      <p:sp>
        <p:nvSpPr>
          <p:cNvPr id="34" name="Shape 34"/>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p:txBody>
      </p:sp>
      <p:sp>
        <p:nvSpPr>
          <p:cNvPr id="35" name="Shape 3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6" name="Shape 36"/>
        <p:cNvGrpSpPr/>
        <p:nvPr/>
      </p:nvGrpSpPr>
      <p:grpSpPr>
        <a:xfrm>
          <a:off x="0" y="0"/>
          <a:ext cx="0" cy="0"/>
          <a:chOff x="0" y="0"/>
          <a:chExt cx="0" cy="0"/>
        </a:xfrm>
      </p:grpSpPr>
      <p:sp>
        <p:nvSpPr>
          <p:cNvPr id="37" name="Shape 37"/>
          <p:cNvSpPr/>
          <p:nvPr/>
        </p:nvSpPr>
        <p:spPr>
          <a:xfrm>
            <a:off x="4572000" y="-25"/>
            <a:ext cx="4572000" cy="5143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38" name="Shape 38"/>
          <p:cNvCxnSpPr/>
          <p:nvPr/>
        </p:nvCxnSpPr>
        <p:spPr>
          <a:xfrm>
            <a:off x="5029675" y="4495500"/>
            <a:ext cx="468300" cy="0"/>
          </a:xfrm>
          <a:prstGeom prst="straightConnector1">
            <a:avLst/>
          </a:prstGeom>
          <a:noFill/>
          <a:ln cap="flat" cmpd="sng" w="28575">
            <a:solidFill>
              <a:schemeClr val="lt1"/>
            </a:solidFill>
            <a:prstDash val="solid"/>
            <a:round/>
            <a:headEnd len="med" w="med" type="none"/>
            <a:tailEnd len="med" w="med" type="none"/>
          </a:ln>
        </p:spPr>
      </p:cxnSp>
      <p:sp>
        <p:nvSpPr>
          <p:cNvPr id="39" name="Shape 39"/>
          <p:cNvSpPr txBox="1"/>
          <p:nvPr>
            <p:ph type="title"/>
          </p:nvPr>
        </p:nvSpPr>
        <p:spPr>
          <a:xfrm>
            <a:off x="265500" y="1081400"/>
            <a:ext cx="4045199" cy="1710300"/>
          </a:xfrm>
          <a:prstGeom prst="rect">
            <a:avLst/>
          </a:prstGeom>
        </p:spPr>
        <p:txBody>
          <a:bodyPr anchorCtr="0" anchor="b" bIns="91425" lIns="91425" rIns="91425" tIns="91425"/>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p:txBody>
      </p:sp>
      <p:sp>
        <p:nvSpPr>
          <p:cNvPr id="40" name="Shape 40"/>
          <p:cNvSpPr txBox="1"/>
          <p:nvPr>
            <p:ph idx="1" type="subTitle"/>
          </p:nvPr>
        </p:nvSpPr>
        <p:spPr>
          <a:xfrm>
            <a:off x="265500" y="2845222"/>
            <a:ext cx="4045199" cy="1345500"/>
          </a:xfrm>
          <a:prstGeom prst="rect">
            <a:avLst/>
          </a:prstGeom>
        </p:spPr>
        <p:txBody>
          <a:bodyPr anchorCtr="0" anchor="t" bIns="91425" lIns="91425" rIns="91425" tIns="91425"/>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p:txBody>
      </p:sp>
      <p:sp>
        <p:nvSpPr>
          <p:cNvPr id="41" name="Shape 41"/>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p:txBody>
      </p:sp>
      <p:sp>
        <p:nvSpPr>
          <p:cNvPr id="42" name="Shape 4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3" name="Shape 43"/>
        <p:cNvGrpSpPr/>
        <p:nvPr/>
      </p:nvGrpSpPr>
      <p:grpSpPr>
        <a:xfrm>
          <a:off x="0" y="0"/>
          <a:ext cx="0" cy="0"/>
          <a:chOff x="0" y="0"/>
          <a:chExt cx="0" cy="0"/>
        </a:xfrm>
      </p:grpSpPr>
      <p:sp>
        <p:nvSpPr>
          <p:cNvPr id="44" name="Shape 44"/>
          <p:cNvSpPr txBox="1"/>
          <p:nvPr>
            <p:ph idx="1" type="body"/>
          </p:nvPr>
        </p:nvSpPr>
        <p:spPr>
          <a:xfrm>
            <a:off x="319500" y="4230575"/>
            <a:ext cx="5998800" cy="598799"/>
          </a:xfrm>
          <a:prstGeom prst="rect">
            <a:avLst/>
          </a:prstGeom>
        </p:spPr>
        <p:txBody>
          <a:bodyPr anchorCtr="0" anchor="ctr" bIns="91425" lIns="91425" rIns="91425" tIns="91425"/>
          <a:lstStyle>
            <a:lvl1pPr lvl="0">
              <a:lnSpc>
                <a:spcPct val="100000"/>
              </a:lnSpc>
              <a:spcBef>
                <a:spcPts val="0"/>
              </a:spcBef>
              <a:spcAft>
                <a:spcPts val="0"/>
              </a:spcAft>
              <a:buClr>
                <a:schemeClr val="accent1"/>
              </a:buClr>
              <a:buSzPct val="100000"/>
              <a:buFont typeface="Amatic SC"/>
              <a:buNone/>
              <a:defRPr b="1" sz="2400">
                <a:solidFill>
                  <a:schemeClr val="accent1"/>
                </a:solidFill>
                <a:latin typeface="Amatic SC"/>
                <a:ea typeface="Amatic SC"/>
                <a:cs typeface="Amatic SC"/>
                <a:sym typeface="Amatic SC"/>
              </a:defRPr>
            </a:lvl1pPr>
          </a:lstStyle>
          <a:p/>
        </p:txBody>
      </p:sp>
      <p:sp>
        <p:nvSpPr>
          <p:cNvPr id="45" name="Shape 4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6" name="Shape 46"/>
        <p:cNvGrpSpPr/>
        <p:nvPr/>
      </p:nvGrpSpPr>
      <p:grpSpPr>
        <a:xfrm>
          <a:off x="0" y="0"/>
          <a:ext cx="0" cy="0"/>
          <a:chOff x="0" y="0"/>
          <a:chExt cx="0" cy="0"/>
        </a:xfrm>
      </p:grpSpPr>
      <p:sp>
        <p:nvSpPr>
          <p:cNvPr id="47" name="Shape 47"/>
          <p:cNvSpPr txBox="1"/>
          <p:nvPr>
            <p:ph type="title"/>
          </p:nvPr>
        </p:nvSpPr>
        <p:spPr>
          <a:xfrm>
            <a:off x="311700" y="1240275"/>
            <a:ext cx="8520599" cy="1981800"/>
          </a:xfrm>
          <a:prstGeom prst="rect">
            <a:avLst/>
          </a:prstGeom>
        </p:spPr>
        <p:txBody>
          <a:bodyPr anchorCtr="0" anchor="b" bIns="91425" lIns="91425" rIns="91425"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48" name="Shape 48"/>
          <p:cNvSpPr txBox="1"/>
          <p:nvPr>
            <p:ph idx="1" type="body"/>
          </p:nvPr>
        </p:nvSpPr>
        <p:spPr>
          <a:xfrm>
            <a:off x="311700" y="3304625"/>
            <a:ext cx="8520599" cy="1300800"/>
          </a:xfrm>
          <a:prstGeom prst="rect">
            <a:avLst/>
          </a:prstGeom>
        </p:spPr>
        <p:txBody>
          <a:bodyPr anchorCtr="0" anchor="t" bIns="91425" lIns="91425" rIns="91425" tIns="91425"/>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p:txBody>
      </p:sp>
      <p:sp>
        <p:nvSpPr>
          <p:cNvPr id="49" name="Shape 4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292850"/>
            <a:ext cx="8520599" cy="800999"/>
          </a:xfrm>
          <a:prstGeom prst="rect">
            <a:avLst/>
          </a:prstGeom>
          <a:noFill/>
          <a:ln>
            <a:noFill/>
          </a:ln>
        </p:spPr>
        <p:txBody>
          <a:bodyPr anchorCtr="0" anchor="t" bIns="91425" lIns="91425" rIns="91425" tIns="91425"/>
          <a:lstStyle>
            <a:lvl1pPr lvl="0">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9pPr>
          </a:lstStyle>
          <a:p/>
        </p:txBody>
      </p:sp>
      <p:sp>
        <p:nvSpPr>
          <p:cNvPr id="7" name="Shape 7"/>
          <p:cNvSpPr txBox="1"/>
          <p:nvPr>
            <p:ph idx="1" type="body"/>
          </p:nvPr>
        </p:nvSpPr>
        <p:spPr>
          <a:xfrm>
            <a:off x="311700" y="1228675"/>
            <a:ext cx="8520599" cy="3340199"/>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x="0" y="0"/>
          <a:ext cx="0" cy="0"/>
          <a:chOff x="0" y="0"/>
          <a:chExt cx="0" cy="0"/>
        </a:xfrm>
      </p:grpSpPr>
      <p:sp>
        <p:nvSpPr>
          <p:cNvPr id="56" name="Shape 56"/>
          <p:cNvSpPr txBox="1"/>
          <p:nvPr>
            <p:ph type="ctrTitle"/>
          </p:nvPr>
        </p:nvSpPr>
        <p:spPr>
          <a:xfrm>
            <a:off x="311700" y="392150"/>
            <a:ext cx="8520599" cy="2690399"/>
          </a:xfrm>
          <a:prstGeom prst="rect">
            <a:avLst/>
          </a:prstGeom>
        </p:spPr>
        <p:txBody>
          <a:bodyPr anchorCtr="0" anchor="ctr" bIns="91425" lIns="91425" rIns="91425" tIns="91425">
            <a:noAutofit/>
          </a:bodyPr>
          <a:lstStyle/>
          <a:p>
            <a:pPr lvl="0">
              <a:spcBef>
                <a:spcPts val="0"/>
              </a:spcBef>
              <a:buNone/>
            </a:pPr>
            <a:r>
              <a:rPr lang="en"/>
              <a:t>The help</a:t>
            </a:r>
          </a:p>
        </p:txBody>
      </p:sp>
      <p:sp>
        <p:nvSpPr>
          <p:cNvPr id="57" name="Shape 57"/>
          <p:cNvSpPr txBox="1"/>
          <p:nvPr>
            <p:ph idx="1" type="subTitle"/>
          </p:nvPr>
        </p:nvSpPr>
        <p:spPr>
          <a:xfrm>
            <a:off x="311700" y="3890400"/>
            <a:ext cx="8520599" cy="706200"/>
          </a:xfrm>
          <a:prstGeom prst="rect">
            <a:avLst/>
          </a:prstGeom>
        </p:spPr>
        <p:txBody>
          <a:bodyPr anchorCtr="0" anchor="ctr" bIns="91425" lIns="91425" rIns="91425" tIns="91425">
            <a:noAutofit/>
          </a:bodyPr>
          <a:lstStyle/>
          <a:p>
            <a:pPr lvl="0">
              <a:spcBef>
                <a:spcPts val="0"/>
              </a:spcBef>
              <a:buNone/>
            </a:pPr>
            <a:r>
              <a:rPr lang="en"/>
              <a:t>Alexis Hahn</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title"/>
          </p:nvPr>
        </p:nvSpPr>
        <p:spPr>
          <a:xfrm>
            <a:off x="311700" y="292850"/>
            <a:ext cx="8520599" cy="800999"/>
          </a:xfrm>
          <a:prstGeom prst="rect">
            <a:avLst/>
          </a:prstGeom>
        </p:spPr>
        <p:txBody>
          <a:bodyPr anchorCtr="0" anchor="t" bIns="91425" lIns="91425" rIns="91425" tIns="91425">
            <a:noAutofit/>
          </a:bodyPr>
          <a:lstStyle/>
          <a:p>
            <a:pPr lvl="0">
              <a:spcBef>
                <a:spcPts val="0"/>
              </a:spcBef>
              <a:buNone/>
            </a:pPr>
            <a:r>
              <a:rPr lang="en"/>
              <a:t>Human rights violated</a:t>
            </a:r>
          </a:p>
        </p:txBody>
      </p:sp>
      <p:sp>
        <p:nvSpPr>
          <p:cNvPr id="63" name="Shape 63"/>
          <p:cNvSpPr txBox="1"/>
          <p:nvPr>
            <p:ph idx="1" type="body"/>
          </p:nvPr>
        </p:nvSpPr>
        <p:spPr>
          <a:xfrm>
            <a:off x="311700" y="1228675"/>
            <a:ext cx="8520599" cy="3340199"/>
          </a:xfrm>
          <a:prstGeom prst="rect">
            <a:avLst/>
          </a:prstGeom>
        </p:spPr>
        <p:txBody>
          <a:bodyPr anchorCtr="0" anchor="t" bIns="91425" lIns="91425" rIns="91425" tIns="91425">
            <a:noAutofit/>
          </a:bodyPr>
          <a:lstStyle/>
          <a:p>
            <a:pPr indent="-228600" lvl="0" marL="457200" rtl="0">
              <a:spcBef>
                <a:spcPts val="0"/>
              </a:spcBef>
            </a:pPr>
            <a:r>
              <a:rPr lang="en"/>
              <a:t>Article 4 Slavery/ Servitude. This was violated by the white families, they used black women as house slaves and made them do all the cleaning and looking after the kids. </a:t>
            </a:r>
          </a:p>
          <a:p>
            <a:pPr indent="-228600" lvl="0" marL="457200" rtl="0">
              <a:spcBef>
                <a:spcPts val="0"/>
              </a:spcBef>
            </a:pPr>
            <a:r>
              <a:rPr lang="en"/>
              <a:t>This affects the characters because they need the money so they are basically forced to do these jobs so that they can have money to live. This affects the society because almost all black women and this film  have been affected by slavery.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311700" y="292850"/>
            <a:ext cx="8520599" cy="800999"/>
          </a:xfrm>
          <a:prstGeom prst="rect">
            <a:avLst/>
          </a:prstGeom>
        </p:spPr>
        <p:txBody>
          <a:bodyPr anchorCtr="0" anchor="t" bIns="91425" lIns="91425" rIns="91425" tIns="91425">
            <a:noAutofit/>
          </a:bodyPr>
          <a:lstStyle/>
          <a:p>
            <a:pPr lvl="0">
              <a:spcBef>
                <a:spcPts val="0"/>
              </a:spcBef>
              <a:buNone/>
            </a:pPr>
            <a:r>
              <a:rPr lang="en"/>
              <a:t>Article #5: Inhuman treatment </a:t>
            </a:r>
          </a:p>
        </p:txBody>
      </p:sp>
      <p:sp>
        <p:nvSpPr>
          <p:cNvPr id="69" name="Shape 69"/>
          <p:cNvSpPr txBox="1"/>
          <p:nvPr>
            <p:ph idx="1" type="body"/>
          </p:nvPr>
        </p:nvSpPr>
        <p:spPr>
          <a:xfrm>
            <a:off x="311700" y="1228675"/>
            <a:ext cx="8520599" cy="3340199"/>
          </a:xfrm>
          <a:prstGeom prst="rect">
            <a:avLst/>
          </a:prstGeom>
        </p:spPr>
        <p:txBody>
          <a:bodyPr anchorCtr="0" anchor="t" bIns="91425" lIns="91425" rIns="91425" tIns="91425">
            <a:noAutofit/>
          </a:bodyPr>
          <a:lstStyle/>
          <a:p>
            <a:pPr indent="-228600" lvl="0" marL="457200" rtl="0">
              <a:spcBef>
                <a:spcPts val="0"/>
              </a:spcBef>
            </a:pPr>
            <a:r>
              <a:rPr lang="en"/>
              <a:t>This article is violated in this film because black people weren’t allowed to use the toilets inside of the house, the white people mad bathrooms outside for the black people and even made them use them when it was raining outside. </a:t>
            </a:r>
          </a:p>
          <a:p>
            <a:pPr indent="-228600" lvl="0" marL="457200">
              <a:spcBef>
                <a:spcPts val="0"/>
              </a:spcBef>
            </a:pPr>
            <a:r>
              <a:rPr lang="en"/>
              <a:t>This affects the characters because they are being treated badly. They should be allowed to use the washroom inside of the house. This affects the society because when black people use the washrooms inside it becomes a big deal and they get fired.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311700" y="292850"/>
            <a:ext cx="8520599" cy="800999"/>
          </a:xfrm>
          <a:prstGeom prst="rect">
            <a:avLst/>
          </a:prstGeom>
        </p:spPr>
        <p:txBody>
          <a:bodyPr anchorCtr="0" anchor="t" bIns="91425" lIns="91425" rIns="91425" tIns="91425">
            <a:noAutofit/>
          </a:bodyPr>
          <a:lstStyle/>
          <a:p>
            <a:pPr lvl="0">
              <a:spcBef>
                <a:spcPts val="0"/>
              </a:spcBef>
              <a:buNone/>
            </a:pPr>
            <a:r>
              <a:rPr lang="en"/>
              <a:t>article #17: Association with others</a:t>
            </a:r>
          </a:p>
        </p:txBody>
      </p:sp>
      <p:sp>
        <p:nvSpPr>
          <p:cNvPr id="75" name="Shape 75"/>
          <p:cNvSpPr txBox="1"/>
          <p:nvPr>
            <p:ph idx="1" type="body"/>
          </p:nvPr>
        </p:nvSpPr>
        <p:spPr>
          <a:xfrm>
            <a:off x="311700" y="1228675"/>
            <a:ext cx="8520599" cy="3340199"/>
          </a:xfrm>
          <a:prstGeom prst="rect">
            <a:avLst/>
          </a:prstGeom>
        </p:spPr>
        <p:txBody>
          <a:bodyPr anchorCtr="0" anchor="t" bIns="91425" lIns="91425" rIns="91425" tIns="91425">
            <a:noAutofit/>
          </a:bodyPr>
          <a:lstStyle/>
          <a:p>
            <a:pPr indent="-228600" lvl="0" marL="457200" rtl="0">
              <a:spcBef>
                <a:spcPts val="0"/>
              </a:spcBef>
            </a:pPr>
            <a:r>
              <a:rPr lang="en"/>
              <a:t>This article is violated because when Skeeter wants to interview some of the black women for a work thing, their white families that they work for don’t let them talked to other people because they think their taking time away from their jobs and talking to other people.</a:t>
            </a:r>
          </a:p>
          <a:p>
            <a:pPr indent="-228600" lvl="0" marL="457200">
              <a:spcBef>
                <a:spcPts val="0"/>
              </a:spcBef>
            </a:pPr>
            <a:r>
              <a:rPr lang="en"/>
              <a:t>This affects the characters because maybe they want to talk to other white women but they don’t allow them to so then they go after work and illegally meet with them just so they can have a conversation with them.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311700" y="292850"/>
            <a:ext cx="8520599" cy="800999"/>
          </a:xfrm>
          <a:prstGeom prst="rect">
            <a:avLst/>
          </a:prstGeom>
        </p:spPr>
        <p:txBody>
          <a:bodyPr anchorCtr="0" anchor="t" bIns="91425" lIns="91425" rIns="91425" tIns="91425">
            <a:noAutofit/>
          </a:bodyPr>
          <a:lstStyle/>
          <a:p>
            <a:pPr lvl="0">
              <a:spcBef>
                <a:spcPts val="0"/>
              </a:spcBef>
              <a:buNone/>
            </a:pPr>
            <a:r>
              <a:rPr lang="en"/>
              <a:t>article #19: Freedom of speech</a:t>
            </a:r>
          </a:p>
        </p:txBody>
      </p:sp>
      <p:sp>
        <p:nvSpPr>
          <p:cNvPr id="81" name="Shape 81"/>
          <p:cNvSpPr txBox="1"/>
          <p:nvPr>
            <p:ph idx="1" type="body"/>
          </p:nvPr>
        </p:nvSpPr>
        <p:spPr>
          <a:xfrm>
            <a:off x="311700" y="1228675"/>
            <a:ext cx="8520599" cy="3340199"/>
          </a:xfrm>
          <a:prstGeom prst="rect">
            <a:avLst/>
          </a:prstGeom>
        </p:spPr>
        <p:txBody>
          <a:bodyPr anchorCtr="0" anchor="t" bIns="91425" lIns="91425" rIns="91425" tIns="91425">
            <a:noAutofit/>
          </a:bodyPr>
          <a:lstStyle/>
          <a:p>
            <a:pPr indent="-228600" lvl="0" marL="457200" rtl="0">
              <a:spcBef>
                <a:spcPts val="0"/>
              </a:spcBef>
            </a:pPr>
            <a:r>
              <a:rPr lang="en"/>
              <a:t>This article is similar to article 17 because the black people still aren’t allowed to associate with other people while at work. Also it’s against the law for a black women to have a white women in their house as well as they are not allowed to talked to them. </a:t>
            </a:r>
          </a:p>
          <a:p>
            <a:pPr indent="-228600" lvl="0" marL="457200">
              <a:spcBef>
                <a:spcPts val="0"/>
              </a:spcBef>
            </a:pPr>
            <a:r>
              <a:rPr lang="en"/>
              <a:t>This affects the characters because it limits them to what they can do and what they can’t. Like Abelian has to have Skeeter over without anyone knowing just so Skeeter can interview her.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311700" y="292850"/>
            <a:ext cx="8520599" cy="800999"/>
          </a:xfrm>
          <a:prstGeom prst="rect">
            <a:avLst/>
          </a:prstGeom>
        </p:spPr>
        <p:txBody>
          <a:bodyPr anchorCtr="0" anchor="t" bIns="91425" lIns="91425" rIns="91425" tIns="91425">
            <a:noAutofit/>
          </a:bodyPr>
          <a:lstStyle/>
          <a:p>
            <a:pPr lvl="0">
              <a:spcBef>
                <a:spcPts val="0"/>
              </a:spcBef>
              <a:buNone/>
            </a:pPr>
            <a:r>
              <a:rPr lang="en"/>
              <a:t>article #26: Right to education </a:t>
            </a:r>
          </a:p>
        </p:txBody>
      </p:sp>
      <p:sp>
        <p:nvSpPr>
          <p:cNvPr id="87" name="Shape 87"/>
          <p:cNvSpPr txBox="1"/>
          <p:nvPr>
            <p:ph idx="1" type="body"/>
          </p:nvPr>
        </p:nvSpPr>
        <p:spPr>
          <a:xfrm>
            <a:off x="311700" y="1228675"/>
            <a:ext cx="8520599" cy="3340199"/>
          </a:xfrm>
          <a:prstGeom prst="rect">
            <a:avLst/>
          </a:prstGeom>
        </p:spPr>
        <p:txBody>
          <a:bodyPr anchorCtr="0" anchor="t" bIns="91425" lIns="91425" rIns="91425" tIns="91425">
            <a:noAutofit/>
          </a:bodyPr>
          <a:lstStyle/>
          <a:p>
            <a:pPr indent="-228600" lvl="0" marL="457200" rtl="0">
              <a:spcBef>
                <a:spcPts val="0"/>
              </a:spcBef>
            </a:pPr>
            <a:r>
              <a:rPr lang="en"/>
              <a:t>This article is violated because Leroy, Minny’s husband pulled their daughter out of school so that she could go and become a maid so that she could make money for the family. </a:t>
            </a:r>
          </a:p>
          <a:p>
            <a:pPr indent="-228600" lvl="0" marL="457200">
              <a:spcBef>
                <a:spcPts val="0"/>
              </a:spcBef>
            </a:pPr>
            <a:r>
              <a:rPr lang="en"/>
              <a:t>This affects the character because she isn’t getting the education she is allowed to get now just because her dad wants her to work so that he can take her money that she makes and keep it for himself.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11700" y="292850"/>
            <a:ext cx="8520599" cy="800999"/>
          </a:xfrm>
          <a:prstGeom prst="rect">
            <a:avLst/>
          </a:prstGeom>
        </p:spPr>
        <p:txBody>
          <a:bodyPr anchorCtr="0" anchor="t" bIns="91425" lIns="91425" rIns="91425" tIns="91425">
            <a:noAutofit/>
          </a:bodyPr>
          <a:lstStyle/>
          <a:p>
            <a:pPr lvl="0">
              <a:spcBef>
                <a:spcPts val="0"/>
              </a:spcBef>
              <a:buNone/>
            </a:pPr>
            <a:r>
              <a:rPr lang="en"/>
              <a:t>Director </a:t>
            </a:r>
          </a:p>
        </p:txBody>
      </p:sp>
      <p:sp>
        <p:nvSpPr>
          <p:cNvPr id="93" name="Shape 93"/>
          <p:cNvSpPr txBox="1"/>
          <p:nvPr>
            <p:ph idx="1" type="body"/>
          </p:nvPr>
        </p:nvSpPr>
        <p:spPr>
          <a:xfrm>
            <a:off x="311700" y="1228675"/>
            <a:ext cx="8520599" cy="3340199"/>
          </a:xfrm>
          <a:prstGeom prst="rect">
            <a:avLst/>
          </a:prstGeom>
        </p:spPr>
        <p:txBody>
          <a:bodyPr anchorCtr="0" anchor="t" bIns="91425" lIns="91425" rIns="91425" tIns="91425">
            <a:noAutofit/>
          </a:bodyPr>
          <a:lstStyle/>
          <a:p>
            <a:pPr lvl="0">
              <a:spcBef>
                <a:spcPts val="0"/>
              </a:spcBef>
              <a:buNone/>
            </a:pPr>
            <a:r>
              <a:rPr lang="en"/>
              <a:t>The director uses cinematography to create catharsis in the audience by added music and sound effects to add suspense. For example when something bad happens they play dark and scary music and then when something good happens they play happy music.  </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